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7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69" d="100"/>
          <a:sy n="69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CA26A-A33C-4059-8CA4-7B0D72E112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8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5C8EE-B198-4B75-BA4B-10C96E7499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089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64712-2A01-4AEC-9DB3-96D120D9D0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576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83E2-34E3-4E0E-979A-4BE2115540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875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96CBF-3E08-4DCA-83B1-049383CF48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39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48B09-3517-49C6-8C1F-AE9176E6E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804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E786C-5AB8-4366-AF48-B3B1BADF28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83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509F1-30E2-4672-B469-425B57BA9C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58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E28D3-45BF-47B2-8463-ACF81DE55B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9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6BE7A-7272-4A2A-806E-233E37A394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68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CF06E-665C-4801-B81C-E49F971826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793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377BBD-C038-46BF-85E6-9FF34E1A1D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folHlink"/>
                </a:solidFill>
              </a:rPr>
              <a:t>Me </a:t>
            </a:r>
            <a:r>
              <a:rPr lang="en-US" altLang="en-US" sz="4000" dirty="0" err="1">
                <a:solidFill>
                  <a:schemeClr val="folHlink"/>
                </a:solidFill>
              </a:rPr>
              <a:t>llamo</a:t>
            </a:r>
            <a:r>
              <a:rPr lang="en-US" altLang="en-US" sz="4000" dirty="0">
                <a:solidFill>
                  <a:schemeClr val="folHlink"/>
                </a:solidFill>
              </a:rPr>
              <a:t> ___________ </a:t>
            </a:r>
            <a:r>
              <a:rPr lang="en-US" altLang="en-US" sz="4000" dirty="0" err="1">
                <a:solidFill>
                  <a:schemeClr val="folHlink"/>
                </a:solidFill>
              </a:rPr>
              <a:t>Clase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802</a:t>
            </a:r>
            <a:r>
              <a:rPr lang="en-US" altLang="en-US" sz="4000" dirty="0">
                <a:solidFill>
                  <a:schemeClr val="folHlink"/>
                </a:solidFill>
              </a:rPr>
              <a:t/>
            </a:r>
            <a:br>
              <a:rPr lang="en-US" altLang="en-US" sz="4000" dirty="0">
                <a:solidFill>
                  <a:schemeClr val="folHlink"/>
                </a:solidFill>
              </a:rPr>
            </a:br>
            <a:r>
              <a:rPr lang="en-US" altLang="en-US" sz="4000" dirty="0">
                <a:solidFill>
                  <a:schemeClr val="folHlink"/>
                </a:solidFill>
              </a:rPr>
              <a:t>La </a:t>
            </a:r>
            <a:r>
              <a:rPr lang="en-US" altLang="en-US" sz="4000" dirty="0" err="1">
                <a:solidFill>
                  <a:schemeClr val="folHlink"/>
                </a:solidFill>
              </a:rPr>
              <a:t>fecha</a:t>
            </a:r>
            <a:r>
              <a:rPr lang="en-US" altLang="en-US" sz="4000" dirty="0">
                <a:solidFill>
                  <a:schemeClr val="folHlink"/>
                </a:solidFill>
              </a:rPr>
              <a:t> </a:t>
            </a:r>
            <a:r>
              <a:rPr lang="en-US" altLang="en-US" sz="4000" dirty="0" err="1">
                <a:solidFill>
                  <a:schemeClr val="folHlink"/>
                </a:solidFill>
              </a:rPr>
              <a:t>es</a:t>
            </a:r>
            <a:r>
              <a:rPr lang="en-US" altLang="en-US" sz="4000" dirty="0">
                <a:solidFill>
                  <a:schemeClr val="folHlink"/>
                </a:solidFill>
              </a:rPr>
              <a:t> 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13 </a:t>
            </a:r>
            <a:r>
              <a:rPr lang="en-US" altLang="en-US" sz="4000" dirty="0">
                <a:solidFill>
                  <a:schemeClr val="folHlink"/>
                </a:solidFill>
              </a:rPr>
              <a:t>de </a:t>
            </a:r>
            <a:r>
              <a:rPr lang="en-US" altLang="en-US" sz="4000" dirty="0" err="1">
                <a:solidFill>
                  <a:schemeClr val="folHlink"/>
                </a:solidFill>
              </a:rPr>
              <a:t>enero</a:t>
            </a:r>
            <a:r>
              <a:rPr lang="en-US" altLang="en-US" sz="4000" dirty="0">
                <a:solidFill>
                  <a:schemeClr val="folHlink"/>
                </a:solidFill>
              </a:rPr>
              <a:t> del </a:t>
            </a:r>
            <a:r>
              <a:rPr lang="en-US" altLang="en-US" sz="4000" dirty="0" smtClean="0">
                <a:solidFill>
                  <a:schemeClr val="folHlink"/>
                </a:solidFill>
              </a:rPr>
              <a:t>2014</a:t>
            </a:r>
            <a:endParaRPr lang="en-US" altLang="en-US" sz="40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" y="1493838"/>
            <a:ext cx="9067800" cy="4525962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Propósito # </a:t>
            </a:r>
            <a:r>
              <a:rPr lang="es-ES_tradnl" altLang="en-US" dirty="0" smtClean="0">
                <a:solidFill>
                  <a:srgbClr val="FF0000"/>
                </a:solidFill>
              </a:rPr>
              <a:t>40: </a:t>
            </a:r>
            <a:r>
              <a:rPr lang="es-ES_tradnl" altLang="en-US" dirty="0"/>
              <a:t>¿Qué cursos estas tomando?</a:t>
            </a:r>
          </a:p>
          <a:p>
            <a:pPr>
              <a:buFontTx/>
              <a:buNone/>
            </a:pPr>
            <a:endParaRPr lang="es-ES_tradnl" altLang="en-US" dirty="0"/>
          </a:p>
          <a:p>
            <a:pPr>
              <a:buFontTx/>
              <a:buNone/>
            </a:pPr>
            <a:r>
              <a:rPr lang="es-ES_tradnl" altLang="en-US" dirty="0">
                <a:solidFill>
                  <a:srgbClr val="FF0000"/>
                </a:solidFill>
              </a:rPr>
              <a:t>Actividad Inicial:</a:t>
            </a:r>
          </a:p>
          <a:p>
            <a:r>
              <a:rPr lang="es-ES_tradnl" altLang="en-US" dirty="0" smtClean="0"/>
              <a:t>Completa la hoja </a:t>
            </a:r>
            <a:r>
              <a:rPr lang="es-ES_tradnl" altLang="en-US" u="sng" dirty="0" smtClean="0"/>
              <a:t>Juan necesita ayuda</a:t>
            </a:r>
            <a:endParaRPr lang="es-ES_tradnl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Verbos: </a:t>
            </a:r>
            <a:r>
              <a:rPr lang="en-US" altLang="en-US" u="sng">
                <a:solidFill>
                  <a:srgbClr val="FF0000"/>
                </a:solidFill>
              </a:rPr>
              <a:t>El presente progresivo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8686800" cy="5440363"/>
          </a:xfrm>
        </p:spPr>
        <p:txBody>
          <a:bodyPr/>
          <a:lstStyle/>
          <a:p>
            <a:pPr marL="609600" indent="-609600"/>
            <a:r>
              <a:rPr lang="en-US" altLang="en-US"/>
              <a:t>The present progressive is used to describe an action that is in progress or occurring presently.  </a:t>
            </a:r>
          </a:p>
          <a:p>
            <a:pPr marL="609600" indent="-609600"/>
            <a:r>
              <a:rPr lang="en-US" altLang="en-US"/>
              <a:t>The present progressive consists of two parts: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/>
              <a:t>The verb ESTAR in the present tense</a:t>
            </a:r>
          </a:p>
          <a:p>
            <a:pPr marL="990600" lvl="1" indent="-533400">
              <a:buFontTx/>
              <a:buAutoNum type="arabicPeriod"/>
            </a:pPr>
            <a:endParaRPr lang="en-US" altLang="en-US"/>
          </a:p>
          <a:p>
            <a:pPr marL="990600" lvl="1" indent="-533400">
              <a:buFontTx/>
              <a:buAutoNum type="arabicPeriod"/>
            </a:pPr>
            <a:endParaRPr lang="en-US" altLang="en-US"/>
          </a:p>
          <a:p>
            <a:pPr marL="990600" lvl="1" indent="-533400">
              <a:buFontTx/>
              <a:buAutoNum type="arabicPeriod"/>
            </a:pPr>
            <a:r>
              <a:rPr lang="en-US" altLang="en-US"/>
              <a:t>The present participle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219200" y="40386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08088" y="4433888"/>
            <a:ext cx="1135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219200" y="48148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191000" y="4038600"/>
            <a:ext cx="1668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179888" y="4433888"/>
            <a:ext cx="1233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179888" y="4800600"/>
            <a:ext cx="11541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Están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001838" y="5653088"/>
            <a:ext cx="8175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AR-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572000" y="5638800"/>
            <a:ext cx="1566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-ER / -IR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817688" y="61102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8000"/>
                </a:solidFill>
              </a:rPr>
              <a:t>-ando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800600" y="6110288"/>
            <a:ext cx="12525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8000"/>
                </a:solidFill>
              </a:rPr>
              <a:t>-iendo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Ejemplos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15400" cy="4525963"/>
          </a:xfrm>
        </p:spPr>
        <p:txBody>
          <a:bodyPr/>
          <a:lstStyle/>
          <a:p>
            <a:r>
              <a:rPr lang="es-ES_tradnl" altLang="en-US"/>
              <a:t>Hablar</a:t>
            </a:r>
          </a:p>
          <a:p>
            <a:pPr>
              <a:buFontTx/>
              <a:buNone/>
            </a:pPr>
            <a:r>
              <a:rPr lang="es-ES_tradnl" altLang="en-US"/>
              <a:t>Yo</a:t>
            </a:r>
          </a:p>
          <a:p>
            <a:pPr>
              <a:buFontTx/>
              <a:buNone/>
            </a:pPr>
            <a:r>
              <a:rPr lang="es-ES_tradnl" altLang="en-US"/>
              <a:t>Tú</a:t>
            </a:r>
          </a:p>
          <a:p>
            <a:pPr>
              <a:buFontTx/>
              <a:buNone/>
            </a:pPr>
            <a:r>
              <a:rPr lang="es-ES_tradnl" altLang="en-US"/>
              <a:t>Él Ella Ud.</a:t>
            </a:r>
          </a:p>
          <a:p>
            <a:pPr>
              <a:buFontTx/>
              <a:buNone/>
            </a:pPr>
            <a:r>
              <a:rPr lang="es-ES_tradnl" altLang="en-US"/>
              <a:t>Nosotros</a:t>
            </a:r>
          </a:p>
          <a:p>
            <a:pPr>
              <a:buFontTx/>
              <a:buNone/>
            </a:pPr>
            <a:r>
              <a:rPr lang="es-ES_tradnl" altLang="en-US"/>
              <a:t>Vosotros</a:t>
            </a:r>
          </a:p>
          <a:p>
            <a:pPr>
              <a:buFontTx/>
              <a:buNone/>
            </a:pPr>
            <a:r>
              <a:rPr lang="es-ES_tradnl" altLang="en-US"/>
              <a:t>Ellos Ellas Uds.	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90600" y="17526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09800" y="17526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90600" y="2376488"/>
            <a:ext cx="1135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 dirty="0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209800" y="23622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74888" y="29098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341688" y="2895600"/>
            <a:ext cx="1766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970088" y="3505200"/>
            <a:ext cx="16684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570288" y="3505200"/>
            <a:ext cx="1766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970088" y="4129088"/>
            <a:ext cx="1233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186113" y="4114800"/>
            <a:ext cx="1766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124200" y="4738688"/>
            <a:ext cx="11541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Estan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191000" y="4724400"/>
            <a:ext cx="1766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habl</a:t>
            </a:r>
            <a:r>
              <a:rPr lang="es-ES_tradnl" altLang="en-US" sz="2800" b="1">
                <a:solidFill>
                  <a:srgbClr val="008000"/>
                </a:solidFill>
              </a:rPr>
              <a:t>ando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" y="76200"/>
            <a:ext cx="8915400" cy="4525963"/>
          </a:xfrm>
          <a:noFill/>
          <a:ln/>
        </p:spPr>
        <p:txBody>
          <a:bodyPr/>
          <a:lstStyle/>
          <a:p>
            <a:r>
              <a:rPr lang="es-ES_tradnl" altLang="en-US"/>
              <a:t>Comer</a:t>
            </a:r>
          </a:p>
          <a:p>
            <a:pPr>
              <a:buFontTx/>
              <a:buNone/>
            </a:pPr>
            <a:r>
              <a:rPr lang="es-ES_tradnl" altLang="en-US"/>
              <a:t>Yo</a:t>
            </a:r>
          </a:p>
          <a:p>
            <a:pPr>
              <a:buFontTx/>
              <a:buNone/>
            </a:pPr>
            <a:r>
              <a:rPr lang="es-ES_tradnl" altLang="en-US"/>
              <a:t>Tú</a:t>
            </a:r>
          </a:p>
          <a:p>
            <a:pPr>
              <a:buFontTx/>
              <a:buNone/>
            </a:pPr>
            <a:r>
              <a:rPr lang="es-ES_tradnl" altLang="en-US"/>
              <a:t>Él Ella Ud.</a:t>
            </a:r>
          </a:p>
          <a:p>
            <a:pPr>
              <a:buFontTx/>
              <a:buNone/>
            </a:pPr>
            <a:r>
              <a:rPr lang="es-ES_tradnl" altLang="en-US"/>
              <a:t>Nosotros</a:t>
            </a:r>
          </a:p>
          <a:p>
            <a:pPr>
              <a:buFontTx/>
              <a:buNone/>
            </a:pPr>
            <a:r>
              <a:rPr lang="es-ES_tradnl" altLang="en-US"/>
              <a:t>Vosotros</a:t>
            </a:r>
          </a:p>
          <a:p>
            <a:pPr>
              <a:buFontTx/>
              <a:buNone/>
            </a:pPr>
            <a:r>
              <a:rPr lang="es-ES_tradnl" altLang="en-US"/>
              <a:t>Ellos Ellas Uds.	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838200" y="685800"/>
            <a:ext cx="1154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Estoy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905000" y="685800"/>
            <a:ext cx="1865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827088" y="1295400"/>
            <a:ext cx="1135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905000" y="1295400"/>
            <a:ext cx="1865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970088" y="1843088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048000" y="1843088"/>
            <a:ext cx="186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893888" y="2452688"/>
            <a:ext cx="16684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Estamos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581400" y="2452688"/>
            <a:ext cx="186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905000" y="3062288"/>
            <a:ext cx="1233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Estáis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113088" y="3062288"/>
            <a:ext cx="1865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113088" y="3595688"/>
            <a:ext cx="11541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Están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4267200" y="3595688"/>
            <a:ext cx="186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n-US" sz="2800" b="1">
                <a:solidFill>
                  <a:srgbClr val="0033CC"/>
                </a:solidFill>
              </a:rPr>
              <a:t>com</a:t>
            </a:r>
            <a:r>
              <a:rPr lang="es-ES_tradnl" altLang="en-US" sz="2800" b="1">
                <a:solidFill>
                  <a:srgbClr val="008000"/>
                </a:solidFill>
              </a:rPr>
              <a:t>iendo</a:t>
            </a:r>
            <a:endParaRPr lang="es-ES_tradnl" altLang="en-US" sz="28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40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49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136</Words>
  <Application>Microsoft Office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Clase 802 La fecha es el 13 de enero del 2014</vt:lpstr>
      <vt:lpstr>Verbos: El presente progresivo</vt:lpstr>
      <vt:lpstr>Ejemplos</vt:lpstr>
      <vt:lpstr>PowerPoint Presentation</vt:lpstr>
      <vt:lpstr>Tarea 40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8IM La fecha es el 3 de enero del 2011</dc:title>
  <dc:creator>Helen Zumaeta</dc:creator>
  <cp:lastModifiedBy>Helen Zumaeta</cp:lastModifiedBy>
  <cp:revision>14</cp:revision>
  <dcterms:created xsi:type="dcterms:W3CDTF">2011-01-03T07:06:16Z</dcterms:created>
  <dcterms:modified xsi:type="dcterms:W3CDTF">2014-01-13T22:15:22Z</dcterms:modified>
</cp:coreProperties>
</file>